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8"/>
  </p:notesMasterIdLst>
  <p:sldIdLst>
    <p:sldId id="256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72" r:id="rId12"/>
    <p:sldId id="269" r:id="rId13"/>
    <p:sldId id="270" r:id="rId14"/>
    <p:sldId id="271" r:id="rId15"/>
    <p:sldId id="274" r:id="rId16"/>
    <p:sldId id="273" r:id="rId17"/>
  </p:sldIdLst>
  <p:sldSz cx="12192000" cy="6858000"/>
  <p:notesSz cx="6858000" cy="9144000"/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gif>
</file>

<file path=ppt/media/image13.gif>
</file>

<file path=ppt/media/image14.jpg>
</file>

<file path=ppt/media/image15.jpg>
</file>

<file path=ppt/media/image16.jp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8F34DC54-14FD-4472-B866-3BDD8AA227EF}" type="datetimeFigureOut">
              <a:rPr lang="fa-IR" smtClean="0"/>
              <a:t>28/04/1445</a:t>
            </a:fld>
            <a:endParaRPr lang="fa-I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a-I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67FEF58D-3961-48C8-97F4-5C4E6C41B0E8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300399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132B2-36AF-4455-9564-EE49749B21B3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045466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D2F87-36DD-4FBD-9BC6-EE0474C9EFD7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50879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265DE-D803-46B9-A8D8-F0E285A58F4C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0961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166F1-1BBF-4DAF-BB1C-DD3D1525D695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832955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A02D3-A8A0-46F7-9F71-D083C14BF5DD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946797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2937C-8211-4D55-AD14-1B30520DB683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9109334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2DA22-013A-49B9-AE41-A5E78BCC023D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4263225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1040A-ACCF-4B74-A182-4799FF9BA15C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656689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8FFA2-0FD5-42AC-A8DC-4131E23FCEA1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72491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200E3-6CF6-4453-8F8A-EC5AE260C984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136712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5948C-92BE-4955-A7F9-422350E0AE58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020078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137FB-4E57-499B-8803-AD75893422CE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229620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4DC9-374C-4438-A472-CD687AF50A5D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517889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B5902-3DE0-4AD3-90BF-E75FCE0B72AD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25158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C95E1-6749-4647-90FE-6D17FF6B1BEC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73790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E1586-0075-44CE-99A0-6033939EAAB5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58704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80D6A-E234-48E3-9672-1BF133BAD59B}" type="datetime8">
              <a:rPr lang="fa-IR" smtClean="0"/>
              <a:t>11 نوامبر 23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C50CF9-FD79-41EC-B11E-50E5CE54B0C6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232989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hf hdr="0" ftr="0" dt="0"/>
  <p:txStyles>
    <p:titleStyle>
      <a:lvl1pPr algn="l" defTabSz="457200" rtl="1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41483" y="682580"/>
            <a:ext cx="8915399" cy="5975797"/>
          </a:xfrm>
        </p:spPr>
        <p:txBody>
          <a:bodyPr>
            <a:normAutofit/>
          </a:bodyPr>
          <a:lstStyle/>
          <a:p>
            <a:pPr algn="ctr"/>
            <a:r>
              <a:rPr lang="fa-IR" sz="2800" b="1" dirty="0" smtClean="0">
                <a:cs typeface="B Titr" panose="00000700000000000000" pitchFamily="2" charset="-78"/>
              </a:rPr>
              <a:t>"بسمه تعالی"</a:t>
            </a:r>
          </a:p>
          <a:p>
            <a:pPr algn="ctr"/>
            <a:endParaRPr lang="fa-IR" sz="2000" b="1" dirty="0" smtClean="0">
              <a:cs typeface="B Titr" panose="00000700000000000000" pitchFamily="2" charset="-78"/>
            </a:endParaRPr>
          </a:p>
          <a:p>
            <a:pPr algn="ctr"/>
            <a:endParaRPr lang="fa-IR" sz="2000" b="1" dirty="0">
              <a:cs typeface="B Titr" panose="00000700000000000000" pitchFamily="2" charset="-78"/>
            </a:endParaRPr>
          </a:p>
          <a:p>
            <a:pPr algn="ctr"/>
            <a:endParaRPr lang="fa-IR" sz="2000" b="1" dirty="0" smtClean="0">
              <a:cs typeface="B Titr" panose="00000700000000000000" pitchFamily="2" charset="-78"/>
            </a:endParaRPr>
          </a:p>
          <a:p>
            <a:pPr algn="ctr"/>
            <a:r>
              <a:rPr lang="fa-IR" sz="3200" b="1" dirty="0" smtClean="0">
                <a:cs typeface="B Titr" panose="00000700000000000000" pitchFamily="2" charset="-78"/>
              </a:rPr>
              <a:t>کاربرد های هوش مصنوعی در حوزه برنامه نویسی</a:t>
            </a:r>
          </a:p>
          <a:p>
            <a:pPr algn="ctr"/>
            <a:endParaRPr lang="fa-IR" sz="2000" b="1" dirty="0">
              <a:cs typeface="B Titr" panose="00000700000000000000" pitchFamily="2" charset="-78"/>
            </a:endParaRPr>
          </a:p>
          <a:p>
            <a:pPr algn="ctr"/>
            <a:r>
              <a:rPr lang="fa-IR" sz="2000" b="1" dirty="0" smtClean="0">
                <a:cs typeface="B Titr" panose="00000700000000000000" pitchFamily="2" charset="-78"/>
              </a:rPr>
              <a:t>ارائه دهندگان: فاطمه سلیمانیان،آزادمهر نوحه گر،</a:t>
            </a:r>
            <a:r>
              <a:rPr lang="fa-IR" sz="2000" b="1" dirty="0">
                <a:cs typeface="B Titr" panose="00000700000000000000" pitchFamily="2" charset="-78"/>
              </a:rPr>
              <a:t> </a:t>
            </a:r>
            <a:r>
              <a:rPr lang="fa-IR" sz="2000" b="1" dirty="0" smtClean="0">
                <a:cs typeface="B Titr" panose="00000700000000000000" pitchFamily="2" charset="-78"/>
              </a:rPr>
              <a:t>نگاربشیری</a:t>
            </a:r>
          </a:p>
          <a:p>
            <a:pPr algn="ctr"/>
            <a:endParaRPr lang="fa-IR" sz="2000" b="1" dirty="0">
              <a:cs typeface="B Titr" panose="00000700000000000000" pitchFamily="2" charset="-78"/>
            </a:endParaRPr>
          </a:p>
          <a:p>
            <a:pPr algn="ctr"/>
            <a:r>
              <a:rPr lang="fa-IR" sz="2000" b="1" dirty="0" smtClean="0">
                <a:cs typeface="B Titr" panose="00000700000000000000" pitchFamily="2" charset="-78"/>
              </a:rPr>
              <a:t>استاد: دکتر آزاده طباطبایی</a:t>
            </a:r>
          </a:p>
          <a:p>
            <a:pPr algn="ctr"/>
            <a:endParaRPr lang="fa-IR" sz="2000" b="1" dirty="0">
              <a:cs typeface="B Titr" panose="00000700000000000000" pitchFamily="2" charset="-78"/>
            </a:endParaRPr>
          </a:p>
          <a:p>
            <a:pPr algn="ctr"/>
            <a:r>
              <a:rPr lang="fa-IR" sz="2000" b="1" dirty="0" smtClean="0">
                <a:cs typeface="B Titr" panose="00000700000000000000" pitchFamily="2" charset="-78"/>
              </a:rPr>
              <a:t>تاریخ: ابان ماه 1402</a:t>
            </a:r>
          </a:p>
          <a:p>
            <a:pPr algn="ctr"/>
            <a:endParaRPr lang="fa-IR" sz="2000" b="1" dirty="0">
              <a:cs typeface="B Titr" panose="00000700000000000000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1</a:t>
            </a:fld>
            <a:endParaRPr lang="fa-IR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1929" y="189226"/>
            <a:ext cx="1895475" cy="201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3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6" y="824248"/>
            <a:ext cx="8911686" cy="5087602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10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09624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11</a:t>
            </a:fld>
            <a:endParaRPr lang="fa-IR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920" y="970344"/>
            <a:ext cx="8907976" cy="5277393"/>
          </a:xfrm>
        </p:spPr>
      </p:pic>
    </p:spTree>
    <p:extLst>
      <p:ext uri="{BB962C8B-B14F-4D97-AF65-F5344CB8AC3E}">
        <p14:creationId xmlns:p14="http://schemas.microsoft.com/office/powerpoint/2010/main" val="203013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38020"/>
          </a:xfrm>
        </p:spPr>
        <p:txBody>
          <a:bodyPr>
            <a:normAutofit/>
          </a:bodyPr>
          <a:lstStyle/>
          <a:p>
            <a:pPr algn="r"/>
            <a:r>
              <a:rPr lang="fa-IR" sz="2400" b="1" dirty="0">
                <a:solidFill>
                  <a:schemeClr val="tx1"/>
                </a:solidFill>
                <a:cs typeface="B Titr" panose="00000700000000000000" pitchFamily="2" charset="-78"/>
              </a:rPr>
              <a:t>گیت هاب </a:t>
            </a:r>
            <a:r>
              <a:rPr lang="fa-IR" sz="2400" b="1" dirty="0" smtClean="0">
                <a:solidFill>
                  <a:schemeClr val="tx1"/>
                </a:solidFill>
                <a:cs typeface="B Titr" panose="00000700000000000000" pitchFamily="2" charset="-78"/>
              </a:rPr>
              <a:t>کوپایلت </a:t>
            </a:r>
            <a:r>
              <a:rPr lang="en-US" sz="2400" b="1" dirty="0">
                <a:solidFill>
                  <a:schemeClr val="tx1"/>
                </a:solidFill>
                <a:cs typeface="B Titr" panose="00000700000000000000" pitchFamily="2" charset="-78"/>
              </a:rPr>
              <a:t>(Copilot </a:t>
            </a:r>
            <a:r>
              <a:rPr lang="en-US" sz="2400" b="1" dirty="0" smtClean="0">
                <a:solidFill>
                  <a:schemeClr val="tx1"/>
                </a:solidFill>
                <a:cs typeface="B Titr" panose="00000700000000000000" pitchFamily="2" charset="-78"/>
              </a:rPr>
              <a:t>GitHub)</a:t>
            </a:r>
            <a:r>
              <a:rPr lang="fa-IR" sz="2400" b="1" dirty="0" smtClean="0">
                <a:solidFill>
                  <a:schemeClr val="tx1"/>
                </a:solidFill>
                <a:cs typeface="B Titr" panose="00000700000000000000" pitchFamily="2" charset="-78"/>
              </a:rPr>
              <a:t>دقیقا چیست؟</a:t>
            </a:r>
            <a:endParaRPr lang="fa-IR" sz="2400" b="1" dirty="0">
              <a:solidFill>
                <a:schemeClr val="tx1"/>
              </a:solidFill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502535"/>
            <a:ext cx="8915400" cy="515584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  <a:cs typeface="B Nazanin" panose="00000400000000000000" pitchFamily="2" charset="-78"/>
              </a:rPr>
              <a:t>Copilot GitHub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یــک ابــزار هــوشــمند تــولــید کــد اســت کــه تــوســط شــرکــت </a:t>
            </a:r>
            <a:r>
              <a:rPr lang="en-US" sz="2000" dirty="0">
                <a:solidFill>
                  <a:schemeClr val="tx1"/>
                </a:solidFill>
                <a:cs typeface="B Nazanin" panose="00000400000000000000" pitchFamily="2" charset="-78"/>
              </a:rPr>
              <a:t>GitHub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و</a:t>
            </a:r>
            <a:r>
              <a:rPr lang="en-US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cs typeface="B Nazanin" panose="00000400000000000000" pitchFamily="2" charset="-78"/>
              </a:rPr>
              <a:t>OpenAl</a:t>
            </a:r>
            <a:r>
              <a:rPr lang="en-US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تـوسـعه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داده شـده اسـت. ایـن ابـزار بـرای کـمک بـه بـرنـامـهنـویـسان جهـت تـولـید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کـد و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کاهش زمان و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تلاش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استفاده میشود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.</a:t>
            </a:r>
          </a:p>
          <a:p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ایــن ابــزار بــه کــمک هــوش مــصنوعــی مــیتــوانــد در حــین کــد نــویــسی بــاقــی کــدهــا را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پــیش بـــینی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کـــند. بـــا عـــلم بـــه ایـــن مـــوضـــوع مـــیتـــوانـــید بـــه فـــرایـــند کـــدنـــویـــسی خـــود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ســـرعـــت بـبخشید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. الـبته حـائـز اهـمیت اسـت پـلن گـیت هـاب پـرو و گـیت هـاب کـوپـایـلت از یـکدیـگر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جـدا هستند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و کاربرد مشابه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ندارند. اسـتفاده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از </a:t>
            </a:r>
            <a:r>
              <a:rPr lang="en-US" sz="2000" dirty="0">
                <a:solidFill>
                  <a:schemeClr val="tx1"/>
                </a:solidFill>
                <a:cs typeface="B Nazanin" panose="00000400000000000000" pitchFamily="2" charset="-78"/>
              </a:rPr>
              <a:t>Copilot GitHub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بـرنـامـه نـویـسان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را قـادر مـیسـازد کـدهـای را سـریـعتـر و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بـا کـیفیت بـالاتـری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بـنویـسند و دیـگر نـیازی بـه نـوشـت کـد از ابـتدا نیسـت. </a:t>
            </a:r>
            <a:endParaRPr lang="fa-IR" sz="2000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endParaRPr lang="fa-IR" sz="2000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755" y="4476414"/>
            <a:ext cx="4370234" cy="196302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12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56921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31203"/>
          </a:xfrm>
        </p:spPr>
        <p:txBody>
          <a:bodyPr>
            <a:normAutofit/>
          </a:bodyPr>
          <a:lstStyle/>
          <a:p>
            <a:pPr algn="r"/>
            <a:r>
              <a:rPr lang="en-US" sz="2400" b="1" dirty="0">
                <a:solidFill>
                  <a:schemeClr val="tx1"/>
                </a:solidFill>
                <a:cs typeface="B Titr" panose="00000700000000000000" pitchFamily="2" charset="-78"/>
              </a:rPr>
              <a:t>Copilot GitHub </a:t>
            </a:r>
            <a:r>
              <a:rPr lang="fa-IR" sz="2400" b="1" dirty="0">
                <a:solidFill>
                  <a:schemeClr val="tx1"/>
                </a:solidFill>
                <a:cs typeface="B Titr" panose="00000700000000000000" pitchFamily="2" charset="-78"/>
              </a:rPr>
              <a:t>چه نقاط قوت و ضعفی دارد؟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455312"/>
            <a:ext cx="8915400" cy="5035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a-IR" sz="2000" b="1" dirty="0" smtClean="0">
                <a:solidFill>
                  <a:srgbClr val="FF0000"/>
                </a:solidFill>
                <a:cs typeface="B Titr" panose="00000700000000000000" pitchFamily="2" charset="-78"/>
              </a:rPr>
              <a:t>نقاط قوت:</a:t>
            </a:r>
          </a:p>
          <a:p>
            <a:pPr lvl="0"/>
            <a:r>
              <a:rPr lang="fa-IR" b="1" dirty="0">
                <a:cs typeface="B Nazanin" panose="00000400000000000000" pitchFamily="2" charset="-78"/>
              </a:rPr>
              <a:t>صـرفـه جـویـی در زمـان و تـلاش: </a:t>
            </a:r>
            <a:r>
              <a:rPr lang="fa-IR" dirty="0">
                <a:cs typeface="B Nazanin" panose="00000400000000000000" pitchFamily="2" charset="-78"/>
              </a:rPr>
              <a:t>بـا اسـتفاده از </a:t>
            </a:r>
            <a:r>
              <a:rPr lang="en-US" dirty="0"/>
              <a:t>Copilot GitHub </a:t>
            </a:r>
            <a:r>
              <a:rPr lang="fa-IR" dirty="0" smtClean="0">
                <a:cs typeface="B Nazanin" panose="00000400000000000000" pitchFamily="2" charset="-78"/>
              </a:rPr>
              <a:t>بـرنـامـه</a:t>
            </a:r>
            <a:r>
              <a:rPr lang="en-US" dirty="0" smtClean="0">
                <a:cs typeface="B Nazanin" panose="00000400000000000000" pitchFamily="2" charset="-78"/>
              </a:rPr>
              <a:t> </a:t>
            </a:r>
            <a:r>
              <a:rPr lang="fa-IR" dirty="0" smtClean="0">
                <a:cs typeface="B Nazanin" panose="00000400000000000000" pitchFamily="2" charset="-78"/>
              </a:rPr>
              <a:t>نـویـسان </a:t>
            </a:r>
            <a:r>
              <a:rPr lang="fa-IR" dirty="0">
                <a:cs typeface="B Nazanin" panose="00000400000000000000" pitchFamily="2" charset="-78"/>
              </a:rPr>
              <a:t>مـیتـوانـند کـدهـا را سـریـعتـر و بـا کـیفیت بـالاتـری تـولـید کـنند</a:t>
            </a:r>
            <a:r>
              <a:rPr lang="fa-IR" dirty="0" smtClean="0">
                <a:cs typeface="B Nazanin" panose="00000400000000000000" pitchFamily="2" charset="-78"/>
              </a:rPr>
              <a:t>.</a:t>
            </a:r>
            <a:endParaRPr lang="en-US" dirty="0" smtClean="0">
              <a:cs typeface="B Nazanin" panose="00000400000000000000" pitchFamily="2" charset="-78"/>
            </a:endParaRPr>
          </a:p>
          <a:p>
            <a:pPr lvl="0"/>
            <a:endParaRPr lang="en-US" dirty="0">
              <a:cs typeface="B Nazanin" panose="00000400000000000000" pitchFamily="2" charset="-78"/>
            </a:endParaRPr>
          </a:p>
          <a:p>
            <a:pPr lvl="0"/>
            <a:r>
              <a:rPr lang="fa-IR" b="1" dirty="0">
                <a:cs typeface="B Nazanin" panose="00000400000000000000" pitchFamily="2" charset="-78"/>
              </a:rPr>
              <a:t>بهـبود کـیفیت کـد: </a:t>
            </a:r>
            <a:r>
              <a:rPr lang="fa-IR" dirty="0">
                <a:cs typeface="B Nazanin" panose="00000400000000000000" pitchFamily="2" charset="-78"/>
              </a:rPr>
              <a:t>کـدهـای تـولـید شـده بـا </a:t>
            </a:r>
            <a:r>
              <a:rPr lang="en-US" dirty="0"/>
              <a:t>Copilot GitHub </a:t>
            </a:r>
            <a:r>
              <a:rPr lang="fa-IR" dirty="0">
                <a:cs typeface="B Nazanin" panose="00000400000000000000" pitchFamily="2" charset="-78"/>
              </a:rPr>
              <a:t>دقـت و کـیفیت بـالایـی دارنـد</a:t>
            </a:r>
            <a:r>
              <a:rPr lang="fa-IR" dirty="0" smtClean="0">
                <a:cs typeface="B Nazanin" panose="00000400000000000000" pitchFamily="2" charset="-78"/>
              </a:rPr>
              <a:t>.</a:t>
            </a:r>
            <a:endParaRPr lang="en-US" dirty="0" smtClean="0">
              <a:cs typeface="B Nazanin" panose="00000400000000000000" pitchFamily="2" charset="-78"/>
            </a:endParaRPr>
          </a:p>
          <a:p>
            <a:pPr lvl="0"/>
            <a:endParaRPr lang="en-US" dirty="0">
              <a:cs typeface="B Nazanin" panose="00000400000000000000" pitchFamily="2" charset="-78"/>
            </a:endParaRPr>
          </a:p>
          <a:p>
            <a:pPr lvl="0"/>
            <a:r>
              <a:rPr lang="fa-IR" b="1" dirty="0">
                <a:cs typeface="B Nazanin" panose="00000400000000000000" pitchFamily="2" charset="-78"/>
              </a:rPr>
              <a:t>کـاهـش خـطاهـا: </a:t>
            </a:r>
            <a:r>
              <a:rPr lang="fa-IR" dirty="0">
                <a:cs typeface="B Nazanin" panose="00000400000000000000" pitchFamily="2" charset="-78"/>
              </a:rPr>
              <a:t>بـا اسـتفاده از </a:t>
            </a:r>
            <a:r>
              <a:rPr lang="en-US" dirty="0"/>
              <a:t>Copilot GitHub </a:t>
            </a:r>
            <a:r>
              <a:rPr lang="fa-IR" dirty="0">
                <a:cs typeface="B Nazanin" panose="00000400000000000000" pitchFamily="2" charset="-78"/>
              </a:rPr>
              <a:t>خـطاهـای نـحوی و سـاخـتاری کـد کـاهـش مـییـابـد؛ زیـرا کـد بـه طـور خـودکـار تـولـید شـده و بـه هـمین دلـیل خطر اشتباهات انسانی وجود ندارد</a:t>
            </a:r>
            <a:r>
              <a:rPr lang="fa-IR" dirty="0" smtClean="0">
                <a:cs typeface="B Nazanin" panose="00000400000000000000" pitchFamily="2" charset="-78"/>
              </a:rPr>
              <a:t>.</a:t>
            </a:r>
            <a:endParaRPr lang="en-US" dirty="0" smtClean="0">
              <a:cs typeface="B Nazanin" panose="00000400000000000000" pitchFamily="2" charset="-78"/>
            </a:endParaRPr>
          </a:p>
          <a:p>
            <a:pPr lvl="0"/>
            <a:endParaRPr lang="en-US" dirty="0">
              <a:cs typeface="B Nazanin" panose="00000400000000000000" pitchFamily="2" charset="-78"/>
            </a:endParaRPr>
          </a:p>
          <a:p>
            <a:pPr lvl="0"/>
            <a:r>
              <a:rPr lang="fa-IR" b="1" dirty="0">
                <a:cs typeface="B Nazanin" panose="00000400000000000000" pitchFamily="2" charset="-78"/>
              </a:rPr>
              <a:t>پشـــتیبانـــی از زبـــانهـــای بـــرنـــامـــه نـــویـــسی مـــختلف: </a:t>
            </a:r>
            <a:r>
              <a:rPr lang="en-US" dirty="0"/>
              <a:t>Copilot GitHub </a:t>
            </a:r>
            <a:r>
              <a:rPr lang="fa-IR" dirty="0">
                <a:cs typeface="B Nazanin" panose="00000400000000000000" pitchFamily="2" charset="-78"/>
              </a:rPr>
              <a:t>قـــابـــلیت پشــتیبانــی از زبــانهــای بــرنــامــهنــویــسی مــختلفی از جــمله جــاوا اســکریــپت، پایتون، روبی، جاوا، </a:t>
            </a:r>
            <a:r>
              <a:rPr lang="en-US" dirty="0"/>
              <a:t>C </a:t>
            </a:r>
            <a:r>
              <a:rPr lang="fa-IR" dirty="0" smtClean="0">
                <a:cs typeface="B Nazanin" panose="00000400000000000000" pitchFamily="2" charset="-78"/>
              </a:rPr>
              <a:t>و</a:t>
            </a:r>
            <a:r>
              <a:rPr lang="fa-IR" dirty="0" smtClean="0"/>
              <a:t> </a:t>
            </a:r>
            <a:r>
              <a:rPr lang="en-US" dirty="0"/>
              <a:t>C++ </a:t>
            </a:r>
            <a:r>
              <a:rPr lang="fa-IR" dirty="0">
                <a:cs typeface="B Nazanin" panose="00000400000000000000" pitchFamily="2" charset="-78"/>
              </a:rPr>
              <a:t>را دارد.</a:t>
            </a:r>
            <a:endParaRPr lang="en-US" dirty="0">
              <a:cs typeface="B Nazanin" panose="00000400000000000000" pitchFamily="2" charset="-78"/>
            </a:endParaRPr>
          </a:p>
          <a:p>
            <a:pPr>
              <a:buFont typeface="Wingdings" panose="05000000000000000000" pitchFamily="2" charset="2"/>
              <a:buChar char="§"/>
            </a:pPr>
            <a:endParaRPr lang="fa-IR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13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69346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50898"/>
          </a:xfrm>
        </p:spPr>
        <p:txBody>
          <a:bodyPr>
            <a:normAutofit/>
          </a:bodyPr>
          <a:lstStyle/>
          <a:p>
            <a:pPr algn="r"/>
            <a:r>
              <a:rPr lang="fa-IR" sz="2400" b="1" dirty="0" smtClean="0">
                <a:solidFill>
                  <a:srgbClr val="FF0000"/>
                </a:solidFill>
                <a:cs typeface="B Titr" panose="00000700000000000000" pitchFamily="2" charset="-78"/>
              </a:rPr>
              <a:t>نقاط ضعف:</a:t>
            </a:r>
            <a:endParaRPr lang="fa-IR" sz="2400" b="1" dirty="0">
              <a:solidFill>
                <a:srgbClr val="FF0000"/>
              </a:solidFill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275008"/>
            <a:ext cx="8915400" cy="463621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a-IR" b="1" dirty="0">
                <a:cs typeface="B Nazanin" panose="00000400000000000000" pitchFamily="2" charset="-78"/>
              </a:rPr>
              <a:t>پـایـداری: </a:t>
            </a:r>
            <a:r>
              <a:rPr lang="en-US" dirty="0">
                <a:cs typeface="B Nazanin" panose="00000400000000000000" pitchFamily="2" charset="-78"/>
              </a:rPr>
              <a:t>Copilot GitHub </a:t>
            </a:r>
            <a:r>
              <a:rPr lang="fa-IR" dirty="0">
                <a:cs typeface="B Nazanin" panose="00000400000000000000" pitchFamily="2" charset="-78"/>
              </a:rPr>
              <a:t>هـنوز در مـرحـله آزمـایـشی بـوده و بـه عـنوان یـک </a:t>
            </a:r>
            <a:r>
              <a:rPr lang="fa-IR" dirty="0" smtClean="0">
                <a:cs typeface="B Nazanin" panose="00000400000000000000" pitchFamily="2" charset="-78"/>
              </a:rPr>
              <a:t>ابـزار هوشمند </a:t>
            </a:r>
            <a:r>
              <a:rPr lang="fa-IR" dirty="0">
                <a:cs typeface="B Nazanin" panose="00000400000000000000" pitchFamily="2" charset="-78"/>
              </a:rPr>
              <a:t>همچنان به بهبود و پایداری بیشتری نیاز دارد</a:t>
            </a:r>
            <a:r>
              <a:rPr lang="fa-IR" dirty="0" smtClean="0">
                <a:cs typeface="B Nazanin" panose="00000400000000000000" pitchFamily="2" charset="-78"/>
              </a:rPr>
              <a:t>.</a:t>
            </a:r>
            <a:endParaRPr lang="fa-IR" dirty="0">
              <a:cs typeface="B Nazanin" panose="00000400000000000000" pitchFamily="2" charset="-78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fa-IR" b="1" dirty="0">
                <a:cs typeface="B Nazanin" panose="00000400000000000000" pitchFamily="2" charset="-78"/>
              </a:rPr>
              <a:t>نـیاز بـه بـررسـی دقـیق: </a:t>
            </a:r>
            <a:r>
              <a:rPr lang="fa-IR" dirty="0">
                <a:cs typeface="B Nazanin" panose="00000400000000000000" pitchFamily="2" charset="-78"/>
              </a:rPr>
              <a:t>هـرگـز نـبایـد بـه صـورت کـورکـورانـه بـه کـد تـولـید شـده </a:t>
            </a:r>
            <a:r>
              <a:rPr lang="fa-IR" dirty="0" smtClean="0">
                <a:cs typeface="B Nazanin" panose="00000400000000000000" pitchFamily="2" charset="-78"/>
              </a:rPr>
              <a:t>تـوسـط کـوپـایـلت </a:t>
            </a:r>
            <a:r>
              <a:rPr lang="fa-IR" dirty="0">
                <a:cs typeface="B Nazanin" panose="00000400000000000000" pitchFamily="2" charset="-78"/>
              </a:rPr>
              <a:t>اطـمینان کـرد. بـرنـامـهنـویـسان بـایـد کـد تـولـید شـده را بـا دقـت </a:t>
            </a:r>
            <a:r>
              <a:rPr lang="fa-IR" dirty="0" smtClean="0">
                <a:cs typeface="B Nazanin" panose="00000400000000000000" pitchFamily="2" charset="-78"/>
              </a:rPr>
              <a:t>بـررسـی و </a:t>
            </a:r>
            <a:r>
              <a:rPr lang="fa-IR" dirty="0">
                <a:cs typeface="B Nazanin" panose="00000400000000000000" pitchFamily="2" charset="-78"/>
              </a:rPr>
              <a:t>تحــلیل کــنند تــا اطــمینان حــاصــل شــود کــد مــطابــق بــا نــیازهــای پــروژه </a:t>
            </a:r>
            <a:r>
              <a:rPr lang="fa-IR" dirty="0" smtClean="0">
                <a:cs typeface="B Nazanin" panose="00000400000000000000" pitchFamily="2" charset="-78"/>
              </a:rPr>
              <a:t>و کیفیت </a:t>
            </a:r>
            <a:r>
              <a:rPr lang="fa-IR" dirty="0">
                <a:cs typeface="B Nazanin" panose="00000400000000000000" pitchFamily="2" charset="-78"/>
              </a:rPr>
              <a:t>و استانداردهای مورد انتظار است</a:t>
            </a:r>
            <a:r>
              <a:rPr lang="fa-IR" dirty="0" smtClean="0">
                <a:cs typeface="B Nazanin" panose="00000400000000000000" pitchFamily="2" charset="-78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a-IR" b="1" dirty="0">
                <a:cs typeface="B Nazanin" panose="00000400000000000000" pitchFamily="2" charset="-78"/>
              </a:rPr>
              <a:t>محــدودیــت در تــولــید کــد: </a:t>
            </a:r>
            <a:r>
              <a:rPr lang="en-US" dirty="0">
                <a:cs typeface="B Nazanin" panose="00000400000000000000" pitchFamily="2" charset="-78"/>
              </a:rPr>
              <a:t>Copilot GitHub </a:t>
            </a:r>
            <a:r>
              <a:rPr lang="fa-IR" dirty="0">
                <a:cs typeface="B Nazanin" panose="00000400000000000000" pitchFamily="2" charset="-78"/>
              </a:rPr>
              <a:t>در بــرخــی مــوارد قــادر بــه تــولــید </a:t>
            </a:r>
            <a:r>
              <a:rPr lang="fa-IR" dirty="0" smtClean="0">
                <a:cs typeface="B Nazanin" panose="00000400000000000000" pitchFamily="2" charset="-78"/>
              </a:rPr>
              <a:t>کــد نیســت</a:t>
            </a:r>
            <a:r>
              <a:rPr lang="fa-IR" dirty="0">
                <a:cs typeface="B Nazanin" panose="00000400000000000000" pitchFamily="2" charset="-78"/>
              </a:rPr>
              <a:t>؛ مــواردی کــه بــه دلــیل محــدودیــتهــایــی مــانــند عــدم وجــود </a:t>
            </a:r>
            <a:r>
              <a:rPr lang="fa-IR" dirty="0" smtClean="0">
                <a:cs typeface="B Nazanin" panose="00000400000000000000" pitchFamily="2" charset="-78"/>
              </a:rPr>
              <a:t>الــگوریــتم مـناسـب</a:t>
            </a:r>
            <a:r>
              <a:rPr lang="fa-IR" dirty="0">
                <a:cs typeface="B Nazanin" panose="00000400000000000000" pitchFamily="2" charset="-78"/>
              </a:rPr>
              <a:t>، عـدم دسـترسـی بـه دادههـا و یـا پـیچیدگـی بـالی کـد بـه سـختی </a:t>
            </a:r>
            <a:r>
              <a:rPr lang="fa-IR" dirty="0" smtClean="0">
                <a:cs typeface="B Nazanin" panose="00000400000000000000" pitchFamily="2" charset="-78"/>
              </a:rPr>
              <a:t>قـابـل حل </a:t>
            </a:r>
            <a:r>
              <a:rPr lang="fa-IR" dirty="0">
                <a:cs typeface="B Nazanin" panose="00000400000000000000" pitchFamily="2" charset="-78"/>
              </a:rPr>
              <a:t>است</a:t>
            </a:r>
            <a:r>
              <a:rPr lang="fa-IR" dirty="0" smtClean="0">
                <a:cs typeface="B Nazanin" panose="00000400000000000000" pitchFamily="2" charset="-78"/>
              </a:rPr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a-IR" b="1" dirty="0">
                <a:cs typeface="B Nazanin" panose="00000400000000000000" pitchFamily="2" charset="-78"/>
              </a:rPr>
              <a:t>قــابــلیت اطــمینان: </a:t>
            </a:r>
            <a:r>
              <a:rPr lang="fa-IR" dirty="0">
                <a:cs typeface="B Nazanin" panose="00000400000000000000" pitchFamily="2" charset="-78"/>
              </a:rPr>
              <a:t>از آنــجا کــه کــد تــولــید شــده تــوســط </a:t>
            </a:r>
            <a:r>
              <a:rPr lang="en-US" dirty="0">
                <a:cs typeface="B Nazanin" panose="00000400000000000000" pitchFamily="2" charset="-78"/>
              </a:rPr>
              <a:t>Copilot GitHub </a:t>
            </a:r>
            <a:r>
              <a:rPr lang="fa-IR" dirty="0" smtClean="0">
                <a:cs typeface="B Nazanin" panose="00000400000000000000" pitchFamily="2" charset="-78"/>
              </a:rPr>
              <a:t>تــوســط مـــدلهـــای </a:t>
            </a:r>
            <a:r>
              <a:rPr lang="fa-IR" dirty="0">
                <a:cs typeface="B Nazanin" panose="00000400000000000000" pitchFamily="2" charset="-78"/>
              </a:rPr>
              <a:t>هـــوشـــمند تـــولـــید مـــیشـــود هـــمیشه قـــابـــلیت اطـــمینان بیشـــتری </a:t>
            </a:r>
            <a:r>
              <a:rPr lang="fa-IR" dirty="0" smtClean="0">
                <a:cs typeface="B Nazanin" panose="00000400000000000000" pitchFamily="2" charset="-78"/>
              </a:rPr>
              <a:t>در کدنویسی </a:t>
            </a:r>
            <a:r>
              <a:rPr lang="fa-IR" dirty="0">
                <a:cs typeface="B Nazanin" panose="00000400000000000000" pitchFamily="2" charset="-78"/>
              </a:rPr>
              <a:t>به صورت دستی وجود دارد.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332" y="4857145"/>
            <a:ext cx="2676525" cy="17049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433" y="4857145"/>
            <a:ext cx="2762250" cy="165735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14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55084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What is GitHub Copilot_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" y="42684"/>
            <a:ext cx="12115800" cy="681531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15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988528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fa-IR" sz="16600" dirty="0" smtClean="0">
                <a:cs typeface="B Nazanin" panose="00000400000000000000" pitchFamily="2" charset="-78"/>
              </a:rPr>
              <a:t>پایان</a:t>
            </a:r>
            <a:endParaRPr lang="en-US" sz="16600" dirty="0">
              <a:cs typeface="B Nazanin" panose="00000400000000000000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16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36455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r"/>
            <a:r>
              <a:rPr lang="fa-IR" sz="2400" b="1" dirty="0">
                <a:solidFill>
                  <a:schemeClr val="tx1"/>
                </a:solidFill>
                <a:cs typeface="B Nazanin" panose="00000400000000000000" pitchFamily="2" charset="-78"/>
              </a:rPr>
              <a:t>هوش مصنوعی پیشرفت های قابل توجهی در کمک به برنامه نویسان و بهبود فرآیند برنامه نویسی داشته است. در اینجا چند روش وجود دارد که هوش مصنوعی بر برنامه نویسی تأثیر گذاشته است</a:t>
            </a:r>
            <a:r>
              <a:rPr lang="en-US" sz="2400" b="1" dirty="0">
                <a:solidFill>
                  <a:schemeClr val="tx1"/>
                </a:solidFill>
                <a:cs typeface="B Nazanin" panose="00000400000000000000" pitchFamily="2" charset="-78"/>
              </a:rPr>
              <a:t>:</a:t>
            </a:r>
            <a:br>
              <a:rPr lang="en-US" sz="2400" b="1" dirty="0">
                <a:solidFill>
                  <a:schemeClr val="tx1"/>
                </a:solidFill>
                <a:cs typeface="B Nazanin" panose="00000400000000000000" pitchFamily="2" charset="-78"/>
              </a:rPr>
            </a:br>
            <a:endParaRPr lang="fa-IR" sz="2400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905000"/>
            <a:ext cx="8915400" cy="4341255"/>
          </a:xfrm>
        </p:spPr>
        <p:txBody>
          <a:bodyPr>
            <a:normAutofit/>
          </a:bodyPr>
          <a:lstStyle/>
          <a:p>
            <a:r>
              <a:rPr lang="fa-IR" sz="2000" b="1" dirty="0" smtClean="0">
                <a:solidFill>
                  <a:srgbClr val="FF0000"/>
                </a:solidFill>
                <a:cs typeface="B Titr" panose="00000700000000000000" pitchFamily="2" charset="-78"/>
              </a:rPr>
              <a:t>1</a:t>
            </a:r>
            <a:r>
              <a:rPr lang="en-US" sz="2000" b="1" dirty="0" smtClean="0">
                <a:solidFill>
                  <a:srgbClr val="FF0000"/>
                </a:solidFill>
                <a:cs typeface="B Titr" panose="00000700000000000000" pitchFamily="2" charset="-78"/>
              </a:rPr>
              <a:t>. </a:t>
            </a:r>
            <a:r>
              <a:rPr lang="fa-IR" sz="2000" b="1" dirty="0">
                <a:solidFill>
                  <a:srgbClr val="FF0000"/>
                </a:solidFill>
                <a:cs typeface="B Titr" panose="00000700000000000000" pitchFamily="2" charset="-78"/>
              </a:rPr>
              <a:t>تولید کد و تکمیل خودکار: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ابزارهای مبتنی بر هوش مصنوعی، مانند ویرایشگرهای کد و محیط های توسعه یکپارچه</a:t>
            </a:r>
            <a:r>
              <a:rPr lang="en-US" sz="2000" dirty="0">
                <a:solidFill>
                  <a:schemeClr val="tx1"/>
                </a:solidFill>
                <a:cs typeface="B Nazanin" panose="00000400000000000000" pitchFamily="2" charset="-78"/>
              </a:rPr>
              <a:t> (IDE)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اکنون ویژگی های تکمیل و تولید کد هوشمند را ارائه می 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دهند. در </a:t>
            </a:r>
            <a:r>
              <a:rPr lang="fa-IR" sz="2000" dirty="0">
                <a:solidFill>
                  <a:schemeClr val="tx1"/>
                </a:solidFill>
                <a:cs typeface="B Nazanin" panose="00000400000000000000" pitchFamily="2" charset="-78"/>
              </a:rPr>
              <a:t>اینجا نحوه کار آن آمده است</a:t>
            </a:r>
            <a:r>
              <a:rPr lang="fa-IR" sz="2000" dirty="0" smtClean="0">
                <a:solidFill>
                  <a:schemeClr val="tx1"/>
                </a:solidFill>
                <a:cs typeface="B Nazanin" panose="00000400000000000000" pitchFamily="2" charset="-78"/>
              </a:rPr>
              <a:t>:</a:t>
            </a:r>
          </a:p>
          <a:p>
            <a:pPr>
              <a:buAutoNum type="arabicParenR"/>
            </a:pP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تکمیل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خودکار </a:t>
            </a: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کد</a:t>
            </a:r>
            <a:r>
              <a:rPr lang="fa-IR" dirty="0" smtClean="0">
                <a:solidFill>
                  <a:schemeClr val="tx1"/>
                </a:solidFill>
                <a:cs typeface="B Nazanin" panose="00000400000000000000" pitchFamily="2" charset="-78"/>
              </a:rPr>
              <a:t>: زمانی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که برنامه نویسان شروع به تایپ کد می کنند، الگوریتم های هوش مصنوعی متن را تجزیه و تحلیل می کنند و تکمیل را بر اساس الگوها و کتابخانه های کد موجود پیشنهاد می کنند. </a:t>
            </a: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>
              <a:buAutoNum type="arabicParenR"/>
            </a:pP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2)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پیشنهادات قطعه کد: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ابزارهای مجهز به هوش مصنوعی می توانند قطعه کد یا الگوهایی را برای کارهای برنامه نویسی رایج پیشنهاد دهند. 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dirty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endParaRPr lang="fa-IR" sz="2000" b="1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endParaRPr lang="fa-IR" sz="2000" b="1" dirty="0">
              <a:solidFill>
                <a:srgbClr val="FF0000"/>
              </a:solidFill>
              <a:cs typeface="B Nazanin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094" y="4610638"/>
            <a:ext cx="5567965" cy="206061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2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89903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3454" y="716924"/>
            <a:ext cx="8915400" cy="3777622"/>
          </a:xfrm>
        </p:spPr>
        <p:txBody>
          <a:bodyPr/>
          <a:lstStyle/>
          <a:p>
            <a:pPr marL="0" indent="0">
              <a:buNone/>
            </a:pP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3) توصیه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های متنی: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الگوریتم های هوش مصنوعی می توانند زمینه کد فعلی را تجزیه و تحلیل کنند و توصیه های هوشمندانه ای را بر اساس قصد برنامه نویس ارائه کنند. </a:t>
            </a: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4)تشخیص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و تصحیح خطا: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ویژگی‌های تکمیل خودکار مبتنی بر هوش مصنوعی نیز می‌تواند به شناسایی و تصحیح خطاها در زمان واقعی کمک کند. </a:t>
            </a:r>
          </a:p>
          <a:p>
            <a:endParaRPr lang="fa-I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384" y="2727423"/>
            <a:ext cx="4585214" cy="353424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3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68088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>
            <a:spLocks noGrp="1"/>
          </p:cNvSpPr>
          <p:nvPr>
            <p:ph idx="1"/>
          </p:nvPr>
        </p:nvSpPr>
        <p:spPr>
          <a:xfrm>
            <a:off x="2447925" y="398463"/>
            <a:ext cx="8915400" cy="5924550"/>
          </a:xfrm>
        </p:spPr>
        <p:txBody>
          <a:bodyPr>
            <a:normAutofit/>
          </a:bodyPr>
          <a:lstStyle/>
          <a:p>
            <a:r>
              <a:rPr lang="fa-IR" sz="2000" b="1" dirty="0">
                <a:solidFill>
                  <a:srgbClr val="FF0000"/>
                </a:solidFill>
                <a:cs typeface="B Titr" panose="00000700000000000000" pitchFamily="2" charset="-78"/>
              </a:rPr>
              <a:t>2</a:t>
            </a:r>
            <a:r>
              <a:rPr lang="en-US" sz="2000" b="1" dirty="0">
                <a:solidFill>
                  <a:srgbClr val="FF0000"/>
                </a:solidFill>
                <a:cs typeface="B Titr" panose="00000700000000000000" pitchFamily="2" charset="-78"/>
              </a:rPr>
              <a:t>. </a:t>
            </a:r>
            <a:r>
              <a:rPr lang="fa-IR" sz="2000" b="1" dirty="0">
                <a:solidFill>
                  <a:srgbClr val="FF0000"/>
                </a:solidFill>
                <a:cs typeface="B Titr" panose="00000700000000000000" pitchFamily="2" charset="-78"/>
              </a:rPr>
              <a:t>تشخیص اشکال و اشکال‌زدایی خودکار:</a:t>
            </a:r>
            <a:r>
              <a:rPr lang="fa-IR" sz="2000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تکنیک‌های هوش مصنوعی، از جمله تجزیه و تحلیل کد استاتیک و یادگیری ماشین، برای شناسایی باگ‌ها و آسیب‌پذیری‌ها در کد نرم‌افزار استفاده شده‌اند. در اینجا نحوه کار آن آمده است</a:t>
            </a: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:</a:t>
            </a:r>
          </a:p>
          <a:p>
            <a:pPr marL="0" indent="0">
              <a:buNone/>
            </a:pP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1) تجزیه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و تحلیل کد استاتیک: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تکنیک های هوش مصنوعی می توانند پایگاه های کد را برای شناسایی اشکالات و آسیب پذیری های احتمالی تجزیه و تحلیل کنند. </a:t>
            </a: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>
              <a:buFont typeface="Wingdings" panose="05000000000000000000" pitchFamily="2" charset="2"/>
              <a:buChar char="§"/>
            </a:pP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2) تشخیص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اشکال مبتنی بر یادگیری ماشین: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الگوریتم های یادگیری ماشین را می توان در مخازن بزرگ کد آموزش داد تا الگوهای مرتبط با اشکالات را شناسایی کنند. </a:t>
            </a: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>
              <a:buFont typeface="Wingdings" panose="05000000000000000000" pitchFamily="2" charset="2"/>
              <a:buChar char="§"/>
            </a:pP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3) اشکال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زدایی خودکار: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ابزارهای اشکال زدایی مبتنی بر هوش مصنوعی می توانند به طور خودکار اشکالات کد نرم افزار را شناسایی و جدا کنند. </a:t>
            </a: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565" y="4250027"/>
            <a:ext cx="6233375" cy="2356833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4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02878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9060" y="472225"/>
            <a:ext cx="8915400" cy="377762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تشخیص ناهنجاری: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الگوریتم های هوش مصنوعی می توانند الگوهای اجرای کد را تجزیه و تحلیل کنند و ناهنجاری هایی را شناسایی کنند که ممکن است نشان دهنده وجود اشکالات یا رفتارهای غیرمنتظره باشد. </a:t>
            </a: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>
              <a:buFont typeface="Wingdings" panose="05000000000000000000" pitchFamily="2" charset="2"/>
              <a:buChar char="§"/>
            </a:pPr>
            <a:endParaRPr lang="fa-IR" dirty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تجزیه و تحلیل پیش‌بینی‌کننده: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هوش مصنوعی می‌تواند داده‌های باگ‌های تاریخی و معیارهای توسعه نرم‌افزار را تجزیه و تحلیل کند تا بینش‌هایی در زمینه‌های احتمالی مستعد اشکال ارائه دهد. </a:t>
            </a: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>
              <a:buFont typeface="Wingdings" panose="05000000000000000000" pitchFamily="2" charset="2"/>
              <a:buChar char="§"/>
            </a:pPr>
            <a:endParaRPr lang="fa-IR" dirty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:</a:t>
            </a:r>
            <a:r>
              <a:rPr lang="en-US" b="1" dirty="0" smtClean="0"/>
              <a:t>Test </a:t>
            </a:r>
            <a:r>
              <a:rPr lang="en-US" b="1" dirty="0"/>
              <a:t>Case </a:t>
            </a:r>
            <a:r>
              <a:rPr lang="en-US" b="1" dirty="0" smtClean="0"/>
              <a:t>Generation  </a:t>
            </a:r>
            <a:r>
              <a:rPr lang="fa-IR" dirty="0" smtClean="0">
                <a:cs typeface="B Nazanin" panose="00000400000000000000" pitchFamily="2" charset="-78"/>
              </a:rPr>
              <a:t>تکنیک </a:t>
            </a:r>
            <a:r>
              <a:rPr lang="fa-IR" dirty="0">
                <a:cs typeface="B Nazanin" panose="00000400000000000000" pitchFamily="2" charset="-78"/>
              </a:rPr>
              <a:t>های </a:t>
            </a:r>
            <a:r>
              <a:rPr lang="en-US" dirty="0">
                <a:cs typeface="B Nazanin" panose="00000400000000000000" pitchFamily="2" charset="-78"/>
              </a:rPr>
              <a:t>AI</a:t>
            </a:r>
            <a:r>
              <a:rPr lang="fa-IR" dirty="0" smtClean="0">
                <a:cs typeface="B Nazanin" panose="00000400000000000000" pitchFamily="2" charset="-78"/>
              </a:rPr>
              <a:t>، </a:t>
            </a:r>
            <a:r>
              <a:rPr lang="fa-IR" dirty="0">
                <a:cs typeface="B Nazanin" panose="00000400000000000000" pitchFamily="2" charset="-78"/>
              </a:rPr>
              <a:t>مانند اجرای نمادین و فازی کردن، می توانند به طور خودکار موارد آزمایشی را برای اعمال مسیرها و سناریوهای مختلف در کد ایجاد کنند. </a:t>
            </a:r>
            <a:endParaRPr lang="fa-IR" sz="2400" dirty="0">
              <a:solidFill>
                <a:srgbClr val="FF0000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endParaRPr lang="fa-I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256" y="4050405"/>
            <a:ext cx="4164172" cy="210569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5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620450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592428"/>
            <a:ext cx="8915400" cy="5318794"/>
          </a:xfrm>
        </p:spPr>
        <p:txBody>
          <a:bodyPr/>
          <a:lstStyle/>
          <a:p>
            <a:r>
              <a:rPr lang="fa-IR" sz="2000" dirty="0" smtClean="0">
                <a:solidFill>
                  <a:srgbClr val="FF0000"/>
                </a:solidFill>
                <a:cs typeface="B Titr" panose="00000700000000000000" pitchFamily="2" charset="-78"/>
              </a:rPr>
              <a:t>3</a:t>
            </a:r>
            <a:r>
              <a:rPr lang="en-US" sz="2000" dirty="0" smtClean="0">
                <a:solidFill>
                  <a:srgbClr val="FF0000"/>
                </a:solidFill>
                <a:cs typeface="B Titr" panose="00000700000000000000" pitchFamily="2" charset="-78"/>
              </a:rPr>
              <a:t>. </a:t>
            </a:r>
            <a:r>
              <a:rPr lang="fa-IR" sz="2000" dirty="0">
                <a:solidFill>
                  <a:srgbClr val="FF0000"/>
                </a:solidFill>
                <a:cs typeface="B Titr" panose="00000700000000000000" pitchFamily="2" charset="-78"/>
              </a:rPr>
              <a:t>پردازش زبان طبیعی</a:t>
            </a:r>
            <a:r>
              <a:rPr lang="en-US" sz="2000" dirty="0">
                <a:solidFill>
                  <a:srgbClr val="FF0000"/>
                </a:solidFill>
                <a:cs typeface="B Titr" panose="00000700000000000000" pitchFamily="2" charset="-78"/>
              </a:rPr>
              <a:t> (NLP) </a:t>
            </a:r>
            <a:r>
              <a:rPr lang="fa-IR" sz="2000" dirty="0">
                <a:solidFill>
                  <a:srgbClr val="FF0000"/>
                </a:solidFill>
                <a:cs typeface="B Titr" panose="00000700000000000000" pitchFamily="2" charset="-78"/>
              </a:rPr>
              <a:t>برای برنامه نویسی: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تکنیک های</a:t>
            </a:r>
            <a:r>
              <a:rPr lang="en-US" dirty="0">
                <a:solidFill>
                  <a:schemeClr val="tx1"/>
                </a:solidFill>
                <a:cs typeface="B Nazanin" panose="00000400000000000000" pitchFamily="2" charset="-78"/>
              </a:rPr>
              <a:t> NLP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برای وظایف برنامه نویسی به کار گرفته شده است و برنامه نویسان را قادر می سازد تا با استفاده از زبان طبیعی با کد تعامل داشته باشند</a:t>
            </a:r>
            <a:r>
              <a:rPr lang="fa-IR" dirty="0" smtClean="0">
                <a:solidFill>
                  <a:schemeClr val="tx1"/>
                </a:solidFill>
                <a:cs typeface="B Nazanin" panose="00000400000000000000" pitchFamily="2" charset="-78"/>
              </a:rPr>
              <a:t>.</a:t>
            </a:r>
          </a:p>
          <a:p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r>
              <a:rPr lang="fa-IR" dirty="0" smtClean="0">
                <a:solidFill>
                  <a:schemeClr val="tx1"/>
                </a:solidFill>
                <a:cs typeface="B Nazanin" panose="00000400000000000000" pitchFamily="2" charset="-78"/>
              </a:rPr>
              <a:t> </a:t>
            </a:r>
            <a:r>
              <a:rPr lang="fa-IR" sz="2000" b="1" dirty="0" smtClean="0">
                <a:solidFill>
                  <a:srgbClr val="FF0000"/>
                </a:solidFill>
                <a:cs typeface="B Titr" panose="00000700000000000000" pitchFamily="2" charset="-78"/>
              </a:rPr>
              <a:t>4</a:t>
            </a:r>
            <a:r>
              <a:rPr lang="en-US" sz="2000" b="1" dirty="0" smtClean="0">
                <a:solidFill>
                  <a:srgbClr val="FF0000"/>
                </a:solidFill>
                <a:cs typeface="B Titr" panose="00000700000000000000" pitchFamily="2" charset="-78"/>
              </a:rPr>
              <a:t> .</a:t>
            </a:r>
            <a:r>
              <a:rPr lang="fa-IR" sz="2000" b="1" dirty="0" smtClean="0">
                <a:solidFill>
                  <a:srgbClr val="FF0000"/>
                </a:solidFill>
                <a:cs typeface="B Titr" panose="00000700000000000000" pitchFamily="2" charset="-78"/>
              </a:rPr>
              <a:t>تست </a:t>
            </a:r>
            <a:r>
              <a:rPr lang="fa-IR" sz="2000" b="1" dirty="0">
                <a:solidFill>
                  <a:srgbClr val="FF0000"/>
                </a:solidFill>
                <a:cs typeface="B Titr" panose="00000700000000000000" pitchFamily="2" charset="-78"/>
              </a:rPr>
              <a:t>خودکار:</a:t>
            </a:r>
            <a:r>
              <a:rPr lang="fa-IR" sz="2000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dirty="0" smtClean="0">
                <a:solidFill>
                  <a:schemeClr val="tx1"/>
                </a:solidFill>
                <a:cs typeface="B Nazanin" panose="00000400000000000000" pitchFamily="2" charset="-78"/>
              </a:rPr>
              <a:t>تست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خودکار از هوش مصنوعی برای خودکارسازی تست نرم افزار استفاده می کند. موارد تست را ایجاد می کند، آنها را اجرا می کند و نتایج را ارزیابی می کند. </a:t>
            </a:r>
            <a:endParaRPr lang="en-US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endParaRPr lang="fa-IR" dirty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r>
              <a:rPr lang="fa-IR" dirty="0" smtClean="0">
                <a:solidFill>
                  <a:srgbClr val="FF0000"/>
                </a:solidFill>
                <a:cs typeface="B Titr" panose="00000700000000000000" pitchFamily="2" charset="-78"/>
              </a:rPr>
              <a:t>5 .</a:t>
            </a:r>
            <a:r>
              <a:rPr lang="fa-IR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Refactoring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و</a:t>
            </a:r>
            <a:r>
              <a:rPr lang="en-US" b="1" dirty="0">
                <a:solidFill>
                  <a:srgbClr val="FF0000"/>
                </a:solidFill>
                <a:cs typeface="B Titr" panose="00000700000000000000" pitchFamily="2" charset="-78"/>
              </a:rPr>
              <a:t> Optimization </a:t>
            </a:r>
            <a:r>
              <a:rPr lang="fa-IR" b="1" dirty="0">
                <a:solidFill>
                  <a:srgbClr val="FF0000"/>
                </a:solidFill>
                <a:cs typeface="B Titr" panose="00000700000000000000" pitchFamily="2" charset="-78"/>
              </a:rPr>
              <a:t>کد: </a:t>
            </a:r>
            <a:r>
              <a:rPr lang="fa-IR" dirty="0">
                <a:cs typeface="B Nazanin" panose="00000400000000000000" pitchFamily="2" charset="-78"/>
              </a:rPr>
              <a:t>ابزارهای هوش مصنوعی می توانند به برنامه نویسان در بازسازی و بهینه سازی کد کمک کنند</a:t>
            </a:r>
            <a:r>
              <a:rPr lang="fa-IR" dirty="0"/>
              <a:t>. </a:t>
            </a:r>
          </a:p>
          <a:p>
            <a:pPr marL="0" indent="0">
              <a:buNone/>
            </a:pPr>
            <a:endParaRPr lang="fa-IR" dirty="0">
              <a:solidFill>
                <a:srgbClr val="FF0000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cs typeface="B Nazanin" panose="00000400000000000000" pitchFamily="2" charset="-78"/>
              </a:rPr>
              <a:t>. </a:t>
            </a:r>
            <a:endParaRPr lang="en-US" dirty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  <a:cs typeface="B Nazanin" panose="00000400000000000000" pitchFamily="2" charset="-78"/>
            </a:endParaRPr>
          </a:p>
          <a:p>
            <a:pPr marL="0" indent="0">
              <a:buNone/>
            </a:pPr>
            <a:endParaRPr lang="fa-IR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129" y="3844344"/>
            <a:ext cx="3120577" cy="26208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207" y="3820532"/>
            <a:ext cx="3085832" cy="2668476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6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56049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idx="1"/>
          </p:nvPr>
        </p:nvSpPr>
        <p:spPr>
          <a:xfrm>
            <a:off x="2550575" y="472226"/>
            <a:ext cx="8915400" cy="5490692"/>
          </a:xfrm>
        </p:spPr>
        <p:txBody>
          <a:bodyPr/>
          <a:lstStyle/>
          <a:p>
            <a:r>
              <a:rPr lang="fa-IR" sz="2000" b="1" dirty="0">
                <a:solidFill>
                  <a:srgbClr val="FF0000"/>
                </a:solidFill>
                <a:cs typeface="B Titr" panose="00000700000000000000" pitchFamily="2" charset="-78"/>
              </a:rPr>
              <a:t>6. تجزیه و تحلیل پیش بینی و بینش:</a:t>
            </a:r>
            <a:r>
              <a:rPr lang="fa-IR" sz="2000" dirty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تکنیک های هوش مصنوعی می توانند مقادیر زیادی از مخازن کد و داده های توسعه نرم افزار را تجزیه و تحلیل کنند و بینش های ارزشمندی را در اختیار برنامه نویسان قرار دهند. </a:t>
            </a:r>
            <a:endParaRPr lang="fa-IR" dirty="0" smtClean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endParaRPr lang="fa-IR" dirty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r>
              <a:rPr lang="fa-IR" sz="2000" b="1" dirty="0" smtClean="0">
                <a:solidFill>
                  <a:srgbClr val="FF0000"/>
                </a:solidFill>
                <a:cs typeface="B Titr" panose="00000700000000000000" pitchFamily="2" charset="-78"/>
              </a:rPr>
              <a:t>7.تولید خودکار اسناد</a:t>
            </a:r>
            <a:r>
              <a:rPr lang="fa-IR" sz="2000" dirty="0" smtClean="0">
                <a:solidFill>
                  <a:srgbClr val="FF0000"/>
                </a:solidFill>
                <a:cs typeface="B Titr" panose="00000700000000000000" pitchFamily="2" charset="-78"/>
              </a:rPr>
              <a:t>. </a:t>
            </a:r>
            <a:r>
              <a:rPr lang="fa-IR" sz="2000" b="1" dirty="0" smtClean="0">
                <a:solidFill>
                  <a:srgbClr val="FF0000"/>
                </a:solidFill>
                <a:cs typeface="B Titr" panose="00000700000000000000" pitchFamily="2" charset="-78"/>
              </a:rPr>
              <a:t>:</a:t>
            </a:r>
            <a:r>
              <a:rPr lang="fa-IR" sz="2000" dirty="0" smtClean="0">
                <a:solidFill>
                  <a:srgbClr val="FF0000"/>
                </a:solidFill>
                <a:cs typeface="B Titr" panose="00000700000000000000" pitchFamily="2" charset="-78"/>
              </a:rPr>
              <a:t> </a:t>
            </a:r>
            <a:r>
              <a:rPr lang="fa-IR" dirty="0" smtClean="0">
                <a:solidFill>
                  <a:schemeClr val="tx1"/>
                </a:solidFill>
                <a:cs typeface="B Nazanin" panose="00000400000000000000" pitchFamily="2" charset="-78"/>
              </a:rPr>
              <a:t>هوش مصنوعی می تواند فرآیند تولید اسناد را برای پروژه های نرم افزاری خودکار کند. با تجزیه و تحلیل نظرات کد، امضای تابع و معنای کد، الگوریتم های هوش مصنوعی می توانند مستندات توصیفی و معنادار تولید کنند</a:t>
            </a:r>
            <a:endParaRPr lang="fa-IR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7</a:t>
            </a:fld>
            <a:endParaRPr lang="fa-IR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427" y="2910159"/>
            <a:ext cx="5441798" cy="362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259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CodeWhisperer</a:t>
            </a:r>
            <a:r>
              <a:rPr lang="en-US" dirty="0"/>
              <a:t/>
            </a:r>
            <a:br>
              <a:rPr lang="en-US" dirty="0"/>
            </a:br>
            <a:endParaRPr lang="fa-I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618445"/>
            <a:ext cx="8915400" cy="3777622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cs typeface="B Nazanin" panose="00000400000000000000" pitchFamily="2" charset="-78"/>
              </a:rPr>
              <a:t>Amazon </a:t>
            </a:r>
            <a:r>
              <a:rPr lang="en-US" b="1" dirty="0" err="1">
                <a:solidFill>
                  <a:schemeClr val="tx1"/>
                </a:solidFill>
                <a:cs typeface="B Nazanin" panose="00000400000000000000" pitchFamily="2" charset="-78"/>
              </a:rPr>
              <a:t>CodeWhisperer</a:t>
            </a:r>
            <a:r>
              <a:rPr lang="en-US" b="1" dirty="0">
                <a:solidFill>
                  <a:schemeClr val="tx1"/>
                </a:solidFill>
                <a:cs typeface="B Nazanin" panose="00000400000000000000" pitchFamily="2" charset="-78"/>
              </a:rPr>
              <a:t>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یک تولیدکننده کد با هدف کلی و مبتنی بر </a:t>
            </a:r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یادگیری 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ماشینی است که توصیه های کد را در زمان واقعی به شما ارائه می دهد. همانطور که شما کد می نویسید، </a:t>
            </a:r>
            <a:r>
              <a:rPr lang="en-US" b="1" dirty="0" err="1">
                <a:solidFill>
                  <a:schemeClr val="tx1"/>
                </a:solidFill>
                <a:cs typeface="B Nazanin" panose="00000400000000000000" pitchFamily="2" charset="-78"/>
              </a:rPr>
              <a:t>CodeWhisperer</a:t>
            </a:r>
            <a:r>
              <a:rPr lang="fa-IR" b="1" dirty="0">
                <a:solidFill>
                  <a:schemeClr val="tx1"/>
                </a:solidFill>
                <a:cs typeface="B Nazanin" panose="00000400000000000000" pitchFamily="2" charset="-78"/>
              </a:rPr>
              <a:t> به طور خودکار پیشنهاداتی را بر اساس کد و نظرات موجود شما ایجاد می کند. </a:t>
            </a:r>
            <a:endParaRPr lang="fa-I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425" y="3614825"/>
            <a:ext cx="3799226" cy="28011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595" y="3614825"/>
            <a:ext cx="3554568" cy="277557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8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85833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107" y="785611"/>
            <a:ext cx="8397025" cy="53189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50CF9-FD79-41EC-B11E-50E5CE54B0C6}" type="slidenum">
              <a:rPr lang="fa-IR" smtClean="0"/>
              <a:t>9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1511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131</TotalTime>
  <Words>1125</Words>
  <Application>Microsoft Office PowerPoint</Application>
  <PresentationFormat>Widescreen</PresentationFormat>
  <Paragraphs>77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B Nazanin</vt:lpstr>
      <vt:lpstr>B Titr</vt:lpstr>
      <vt:lpstr>Calibri</vt:lpstr>
      <vt:lpstr>Century Gothic</vt:lpstr>
      <vt:lpstr>Tahoma</vt:lpstr>
      <vt:lpstr>Wingdings</vt:lpstr>
      <vt:lpstr>Wingdings 3</vt:lpstr>
      <vt:lpstr>Wisp</vt:lpstr>
      <vt:lpstr>PowerPoint Presentation</vt:lpstr>
      <vt:lpstr>هوش مصنوعی پیشرفت های قابل توجهی در کمک به برنامه نویسان و بهبود فرآیند برنامه نویسی داشته است. در اینجا چند روش وجود دارد که هوش مصنوعی بر برنامه نویسی تأثیر گذاشته است: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CodeWhisperer </vt:lpstr>
      <vt:lpstr>PowerPoint Presentation</vt:lpstr>
      <vt:lpstr>PowerPoint Presentation</vt:lpstr>
      <vt:lpstr>PowerPoint Presentation</vt:lpstr>
      <vt:lpstr>گیت هاب کوپایلت (Copilot GitHub)دقیقا چیست؟</vt:lpstr>
      <vt:lpstr>Copilot GitHub چه نقاط قوت و ضعفی دارد؟</vt:lpstr>
      <vt:lpstr>نقاط ضعف: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Fotros</dc:creator>
  <cp:lastModifiedBy>CLASS</cp:lastModifiedBy>
  <cp:revision>24</cp:revision>
  <dcterms:created xsi:type="dcterms:W3CDTF">2023-11-10T22:12:47Z</dcterms:created>
  <dcterms:modified xsi:type="dcterms:W3CDTF">2023-11-11T07:36:39Z</dcterms:modified>
</cp:coreProperties>
</file>

<file path=docProps/thumbnail.jpeg>
</file>